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27"/>
  </p:notesMasterIdLst>
  <p:handoutMasterIdLst>
    <p:handoutMasterId r:id="rId28"/>
  </p:handoutMasterIdLst>
  <p:sldIdLst>
    <p:sldId id="263" r:id="rId2"/>
    <p:sldId id="267" r:id="rId3"/>
    <p:sldId id="273" r:id="rId4"/>
    <p:sldId id="271" r:id="rId5"/>
    <p:sldId id="306" r:id="rId6"/>
    <p:sldId id="304" r:id="rId7"/>
    <p:sldId id="269" r:id="rId8"/>
    <p:sldId id="301" r:id="rId9"/>
    <p:sldId id="270" r:id="rId10"/>
    <p:sldId id="282" r:id="rId11"/>
    <p:sldId id="297" r:id="rId12"/>
    <p:sldId id="296" r:id="rId13"/>
    <p:sldId id="302" r:id="rId14"/>
    <p:sldId id="299" r:id="rId15"/>
    <p:sldId id="298" r:id="rId16"/>
    <p:sldId id="285" r:id="rId17"/>
    <p:sldId id="303" r:id="rId18"/>
    <p:sldId id="294" r:id="rId19"/>
    <p:sldId id="295" r:id="rId20"/>
    <p:sldId id="293" r:id="rId21"/>
    <p:sldId id="274" r:id="rId22"/>
    <p:sldId id="290" r:id="rId23"/>
    <p:sldId id="289" r:id="rId24"/>
    <p:sldId id="286" r:id="rId25"/>
    <p:sldId id="264" r:id="rId26"/>
  </p:sldIdLst>
  <p:sldSz cx="12192000" cy="6858000"/>
  <p:notesSz cx="6797675" cy="9926638"/>
  <p:defaultTextStyle>
    <a:defPPr>
      <a:defRPr lang="en-N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35">
          <p15:clr>
            <a:srgbClr val="A4A3A4"/>
          </p15:clr>
        </p15:guide>
        <p15:guide id="2" orient="horz" pos="1344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3748">
          <p15:clr>
            <a:srgbClr val="A4A3A4"/>
          </p15:clr>
        </p15:guide>
        <p15:guide id="5" orient="horz" pos="4247">
          <p15:clr>
            <a:srgbClr val="A4A3A4"/>
          </p15:clr>
        </p15:guide>
        <p15:guide id="6" pos="347">
          <p15:clr>
            <a:srgbClr val="A4A3A4"/>
          </p15:clr>
        </p15:guide>
        <p15:guide id="7" pos="74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F0070"/>
    <a:srgbClr val="006666"/>
    <a:srgbClr val="FF9900"/>
    <a:srgbClr val="00549F"/>
    <a:srgbClr val="00549E"/>
    <a:srgbClr val="CC6600"/>
    <a:srgbClr val="E1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1" autoAdjust="0"/>
    <p:restoredTop sz="78475" autoAdjust="0"/>
  </p:normalViewPr>
  <p:slideViewPr>
    <p:cSldViewPr showGuides="1">
      <p:cViewPr varScale="1">
        <p:scale>
          <a:sx n="80" d="100"/>
          <a:sy n="80" d="100"/>
        </p:scale>
        <p:origin x="102" y="204"/>
      </p:cViewPr>
      <p:guideLst>
        <p:guide orient="horz" pos="935"/>
        <p:guide orient="horz" pos="1344"/>
        <p:guide orient="horz"/>
        <p:guide orient="horz" pos="3748"/>
        <p:guide orient="horz" pos="4247"/>
        <p:guide pos="347"/>
        <p:guide pos="74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02"/>
    </p:cViewPr>
  </p:sorterViewPr>
  <p:notesViewPr>
    <p:cSldViewPr showGuides="1">
      <p:cViewPr varScale="1">
        <p:scale>
          <a:sx n="76" d="100"/>
          <a:sy n="76" d="100"/>
        </p:scale>
        <p:origin x="2184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73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5" tIns="45783" rIns="91565" bIns="4578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289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5" tIns="45783" rIns="91565" bIns="4578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273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5" tIns="45783" rIns="91565" bIns="4578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289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5" tIns="45783" rIns="91565" bIns="4578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BCC0789-4729-463E-BFB7-13E36687BF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1758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5" tIns="45783" rIns="91565" bIns="4578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0"/>
            <a:ext cx="29448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5" tIns="45783" rIns="91565" bIns="4578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600" y="758825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710113"/>
            <a:ext cx="4960938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5" tIns="45783" rIns="91565" bIns="45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47988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5" tIns="45783" rIns="91565" bIns="4578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9421813"/>
            <a:ext cx="2944812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5" tIns="45783" rIns="91565" bIns="4578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12AADE5-6212-4026-A0CC-5F465E4449E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29555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4248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6918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36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NZ" altLang="en-US" dirty="0" smtClean="0"/>
              <a:t>King Tide examples</a:t>
            </a:r>
          </a:p>
          <a:p>
            <a:endParaRPr lang="en-NZ" altLang="en-US" dirty="0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C6DFBD-916C-47EB-88A1-36C072F3446C}" type="slidenum">
              <a:rPr lang="en-GB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2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100% trees @75% survival = 558.4 tonnes CO</a:t>
            </a:r>
            <a:r>
              <a:rPr lang="en-NZ" baseline="-25000" dirty="0" smtClean="0"/>
              <a:t>2</a:t>
            </a:r>
            <a:r>
              <a:rPr lang="en-NZ" dirty="0" smtClean="0"/>
              <a:t> after 50 years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1497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5525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73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100% trees @75% survival = 558.4 tonnes CO2 after 50 years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75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5216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5659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Waikato makes up: 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8.4% of NZ GDP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9.6% of NZ Population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9.1% of NZ exports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26.2% of NZ dairy cows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25.3% of NZ milk solids production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30.7% of NZ dairy herds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25.5% of NZ ha in dairy production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14.8% of NZ forestry and logging GDP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29.1% of NZ dairy farming GDP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13.3% of NZ dairy manufacturing GDP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13.3% of NZ dairy GDP (farming and manufacturing combined)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All from </a:t>
            </a:r>
            <a:r>
              <a:rPr kumimoji="0" lang="en-NZ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Infometrics</a:t>
            </a:r>
            <a:endParaRPr kumimoji="0" lang="en-NZ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year to June 2016, activities within Waikato Region’s boundaries generated 13.8 million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tonnes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carbon dioxide equivalent (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tonnes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kumimoji="0" lang="en-US" sz="1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e).  When forestry is included, the total net emissions are reduced to 8.2 million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tonnes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kumimoji="0" lang="en-US" sz="1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 This compares with national gross emissions of 80.2 million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tonnes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kumimoji="0" lang="en-US" sz="1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 The Waikato region’s contribution to gross national emissions in 2016 was therefore 17.2 percent, a relative reduction of 18 percent from 2002 levels.</a:t>
            </a:r>
            <a:endParaRPr kumimoji="0" lang="en-NZ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NZ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Agricultural activities in the region generate the largest amount of the gross emissions (75.5 percent), followed by transportation (11.7 percent) and stationary energy (9.7 percent).  Forestry removed a net volume of 5.6 million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tonnes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kumimoji="0" lang="en-US" sz="1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-e or 41 percent of the total gross emissions.</a:t>
            </a:r>
            <a:endParaRPr kumimoji="0" lang="en-NZ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marR="0" lvl="0" indent="-18034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r>
              <a:rPr kumimoji="0" lang="en-NZ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http://www.mfe.govt.nz/climate-change/state-of-our-atmosphere-and-climate/new-zealands-greenhouse-gas-inventory</a:t>
            </a:r>
            <a:endParaRPr kumimoji="0" lang="en-NZ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Compared to 2002 – Waikato region was 21% of national emissions profile  (reduced 18% - expansion of Ag in other regions and close down of 2 Rankine units in Huntly (coal to gas))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17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en-US" b="1" i="0" u="none" strike="noStrike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IPCC's</a:t>
            </a:r>
            <a:r>
              <a:rPr lang="en-US" b="0" i="0" u="none" strike="noStrike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Fifth Assessment Report (AR5) relies heavily on the Coupled Model </a:t>
            </a:r>
            <a:r>
              <a:rPr lang="en-US" b="0" i="0" u="none" strike="noStrike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Intercomparison</a:t>
            </a:r>
            <a:r>
              <a:rPr lang="en-US" b="0" i="0" u="none" strike="noStrike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Project, Phase 5 (</a:t>
            </a:r>
            <a:r>
              <a:rPr lang="en-US" b="1" i="0" u="none" strike="noStrike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CMIP5</a:t>
            </a:r>
            <a:r>
              <a:rPr lang="en-US" b="0" i="0" u="none" strike="noStrike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), a collaborative climate modelling process coordinated by the World Climate Research Programme (WCRP).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1797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1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4355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3037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9670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Released live 02 March 2016</a:t>
            </a:r>
          </a:p>
          <a:p>
            <a:r>
              <a:rPr lang="en-US" dirty="0" smtClean="0"/>
              <a:t>Purpose is to identify low lying coastal areas</a:t>
            </a:r>
          </a:p>
          <a:p>
            <a:r>
              <a:rPr lang="en-US" dirty="0" smtClean="0"/>
              <a:t>Inundation modelling at 0.2 m increments based on LiDAR</a:t>
            </a:r>
          </a:p>
          <a:p>
            <a:r>
              <a:rPr lang="en-US" dirty="0" smtClean="0"/>
              <a:t>Interactive Web Based mapping</a:t>
            </a:r>
          </a:p>
          <a:p>
            <a:r>
              <a:rPr lang="en-US" dirty="0" smtClean="0"/>
              <a:t>User able to map inundation extent of water level elevations</a:t>
            </a:r>
          </a:p>
          <a:p>
            <a:r>
              <a:rPr lang="en-US" dirty="0" smtClean="0"/>
              <a:t>Additional information to provide indicative scenarios for:</a:t>
            </a:r>
          </a:p>
          <a:p>
            <a:r>
              <a:rPr lang="en-US" dirty="0" smtClean="0"/>
              <a:t>Tides - Storm tides &amp; Sea Level Rise</a:t>
            </a:r>
          </a:p>
          <a:p>
            <a:r>
              <a:rPr lang="en-US" dirty="0" smtClean="0"/>
              <a:t>Provide the public with a ‘heads up’ in identifying possible inundation issues in the future.</a:t>
            </a:r>
          </a:p>
          <a:p>
            <a:r>
              <a:rPr lang="en-US" dirty="0" smtClean="0"/>
              <a:t> www.waikatoregion.govt.nz/coastal-inundation-tool/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2AADE5-6212-4026-A0CC-5F465E4449EF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660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160588"/>
            <a:ext cx="388302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80182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 N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48245" r="-200" b="25439"/>
          <a:stretch>
            <a:fillRect/>
          </a:stretch>
        </p:blipFill>
        <p:spPr bwMode="auto">
          <a:xfrm>
            <a:off x="-25400" y="-26988"/>
            <a:ext cx="1231423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06" y="836712"/>
            <a:ext cx="1128398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85128" y="2359146"/>
            <a:ext cx="1128395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2">
                    <a:lumMod val="10000"/>
                  </a:schemeClr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solidFill>
                  <a:schemeClr val="bg2">
                    <a:lumMod val="10000"/>
                  </a:schemeClr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17038" y="6284913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903DB-12CB-4375-9860-72B97B829B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206381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20900"/>
            <a:ext cx="76200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23577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1484313"/>
            <a:ext cx="388302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4006" y="4581128"/>
            <a:ext cx="11283988" cy="1143000"/>
          </a:xfrm>
        </p:spPr>
        <p:txBody>
          <a:bodyPr/>
          <a:lstStyle>
            <a:lvl1pPr algn="ctr">
              <a:defRPr baseline="0">
                <a:solidFill>
                  <a:srgbClr val="00808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55081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18937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82891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285736"/>
            <a:ext cx="11283988" cy="1143000"/>
          </a:xfrm>
        </p:spPr>
        <p:txBody>
          <a:bodyPr/>
          <a:lstStyle/>
          <a:p>
            <a:r>
              <a:rPr lang="en-US" altLang="en-US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3" y="1484313"/>
            <a:ext cx="11283988" cy="4535488"/>
          </a:xfrm>
        </p:spPr>
        <p:txBody>
          <a:bodyPr/>
          <a:lstStyle>
            <a:lvl1pPr marL="288000" indent="-252000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Pct val="90000"/>
              <a:buFont typeface="Arial" pitchFamily="34" charset="0"/>
              <a:buChar char="•"/>
              <a:defRPr/>
            </a:lvl1pPr>
            <a:lvl2pPr marL="540000" indent="-216000">
              <a:spcBef>
                <a:spcPts val="200"/>
              </a:spcBef>
              <a:buClrTx/>
              <a:buSzPct val="90000"/>
              <a:defRPr sz="2200"/>
            </a:lvl2pPr>
            <a:lvl3pPr marL="720000" indent="-216000">
              <a:spcBef>
                <a:spcPts val="100"/>
              </a:spcBef>
              <a:buClrTx/>
              <a:buSzPct val="90000"/>
              <a:defRPr/>
            </a:lvl3pPr>
            <a:lvl4pPr marL="900000" indent="-216000">
              <a:spcBef>
                <a:spcPts val="100"/>
              </a:spcBef>
              <a:buClrTx/>
              <a:buSzPct val="90000"/>
              <a:defRPr/>
            </a:lvl4pPr>
            <a:lvl5pPr marL="1080000" indent="-216000">
              <a:spcBef>
                <a:spcPts val="100"/>
              </a:spcBef>
              <a:buClrTx/>
              <a:buSzPct val="9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0575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8E869-A812-4665-AFE8-E0ADFDC5E5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5204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42" b="31444"/>
          <a:stretch>
            <a:fillRect/>
          </a:stretch>
        </p:blipFill>
        <p:spPr bwMode="auto">
          <a:xfrm>
            <a:off x="0" y="0"/>
            <a:ext cx="1219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90030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90030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4006" y="836712"/>
            <a:ext cx="1128398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2839247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42" b="31444"/>
          <a:stretch>
            <a:fillRect/>
          </a:stretch>
        </p:blipFill>
        <p:spPr bwMode="auto">
          <a:xfrm>
            <a:off x="0" y="0"/>
            <a:ext cx="1219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06" y="836712"/>
            <a:ext cx="1128398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85128" y="2359146"/>
            <a:ext cx="1128395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17038" y="6284913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05D0C-F2A5-4132-9F74-537C18CD9DC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55537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N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15584" r="201" b="57867"/>
          <a:stretch>
            <a:fillRect/>
          </a:stretch>
        </p:blipFill>
        <p:spPr bwMode="auto">
          <a:xfrm>
            <a:off x="-25400" y="-26988"/>
            <a:ext cx="122174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06" y="836712"/>
            <a:ext cx="1128398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85128" y="2359146"/>
            <a:ext cx="1128395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2">
                    <a:lumMod val="10000"/>
                  </a:schemeClr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solidFill>
                  <a:schemeClr val="bg2">
                    <a:lumMod val="10000"/>
                  </a:schemeClr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17038" y="6284913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B152E-6A3A-49FF-9CD0-9576C520D30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869385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N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57759" r="2390" b="16379"/>
          <a:stretch>
            <a:fillRect/>
          </a:stretch>
        </p:blipFill>
        <p:spPr bwMode="auto">
          <a:xfrm>
            <a:off x="-25400" y="-26988"/>
            <a:ext cx="122174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06" y="836712"/>
            <a:ext cx="1128398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85128" y="2359146"/>
            <a:ext cx="1128395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800">
                <a:solidFill>
                  <a:schemeClr val="bg2">
                    <a:lumMod val="10000"/>
                  </a:schemeClr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solidFill>
                  <a:schemeClr val="bg2">
                    <a:lumMod val="10000"/>
                  </a:schemeClr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17038" y="6284913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78E8E-56DC-4231-9E84-55BCCE32012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144697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285750"/>
            <a:ext cx="1128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1484313"/>
            <a:ext cx="1128395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18" r:id="rId1"/>
    <p:sldLayoutId id="2147486319" r:id="rId2"/>
    <p:sldLayoutId id="2147486320" r:id="rId3"/>
    <p:sldLayoutId id="2147486317" r:id="rId4"/>
    <p:sldLayoutId id="2147486321" r:id="rId5"/>
    <p:sldLayoutId id="2147486322" r:id="rId6"/>
    <p:sldLayoutId id="2147486323" r:id="rId7"/>
    <p:sldLayoutId id="2147486324" r:id="rId8"/>
    <p:sldLayoutId id="2147486325" r:id="rId9"/>
    <p:sldLayoutId id="2147486326" r:id="rId10"/>
    <p:sldLayoutId id="2147486327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ts val="600"/>
        </a:spcAft>
        <a:defRPr sz="4000" b="1">
          <a:solidFill>
            <a:srgbClr val="181818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ts val="600"/>
        </a:spcAft>
        <a:defRPr sz="4000" b="1">
          <a:solidFill>
            <a:srgbClr val="181818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ts val="600"/>
        </a:spcAft>
        <a:defRPr sz="4000" b="1">
          <a:solidFill>
            <a:srgbClr val="181818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ts val="600"/>
        </a:spcAft>
        <a:defRPr sz="4000" b="1">
          <a:solidFill>
            <a:srgbClr val="181818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ts val="600"/>
        </a:spcAft>
        <a:defRPr sz="4000" b="1">
          <a:solidFill>
            <a:srgbClr val="181818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1">
          <a:solidFill>
            <a:srgbClr val="0F0070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1">
          <a:solidFill>
            <a:srgbClr val="0F0070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1">
          <a:solidFill>
            <a:srgbClr val="0F0070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1">
          <a:solidFill>
            <a:srgbClr val="0F0070"/>
          </a:solidFill>
          <a:latin typeface="Arial" pitchFamily="34" charset="0"/>
        </a:defRPr>
      </a:lvl9pPr>
    </p:titleStyle>
    <p:bodyStyle>
      <a:lvl1pPr marL="287338" indent="-250825" algn="l" rtl="0" eaLnBrk="0" fontAlgn="base" hangingPunct="0">
        <a:spcBef>
          <a:spcPts val="1000"/>
        </a:spcBef>
        <a:spcAft>
          <a:spcPts val="200"/>
        </a:spcAft>
        <a:buSzPct val="90000"/>
        <a:buFont typeface="Arial" panose="020B0604020202020204" pitchFamily="34" charset="0"/>
        <a:buChar char="•"/>
        <a:defRPr sz="2800" kern="1200" spc="-20">
          <a:solidFill>
            <a:srgbClr val="181818"/>
          </a:solidFill>
          <a:latin typeface="Calibri" panose="020F0502020204030204" pitchFamily="34" charset="0"/>
          <a:ea typeface="+mn-ea"/>
          <a:cs typeface="+mn-cs"/>
        </a:defRPr>
      </a:lvl1pPr>
      <a:lvl2pPr marL="539750" indent="-215900" algn="l" rtl="0" eaLnBrk="0" fontAlgn="base" hangingPunct="0">
        <a:spcBef>
          <a:spcPts val="100"/>
        </a:spcBef>
        <a:spcAft>
          <a:spcPts val="300"/>
        </a:spcAft>
        <a:buSzPct val="90000"/>
        <a:buFont typeface="Arial" panose="020B0604020202020204" pitchFamily="34" charset="0"/>
        <a:buChar char="•"/>
        <a:defRPr sz="2200">
          <a:solidFill>
            <a:srgbClr val="181818"/>
          </a:solidFill>
          <a:latin typeface="Calibri" panose="020F0502020204030204" pitchFamily="34" charset="0"/>
        </a:defRPr>
      </a:lvl2pPr>
      <a:lvl3pPr marL="719138" indent="-215900" algn="l" rtl="0" eaLnBrk="0" fontAlgn="base" hangingPunct="0">
        <a:spcBef>
          <a:spcPts val="100"/>
        </a:spcBef>
        <a:spcAft>
          <a:spcPts val="300"/>
        </a:spcAft>
        <a:buSzPct val="90000"/>
        <a:buFont typeface="Arial" panose="020B0604020202020204" pitchFamily="34" charset="0"/>
        <a:buChar char="•"/>
        <a:defRPr sz="2000">
          <a:solidFill>
            <a:srgbClr val="181818"/>
          </a:solidFill>
          <a:latin typeface="Calibri" panose="020F0502020204030204" pitchFamily="34" charset="0"/>
        </a:defRPr>
      </a:lvl3pPr>
      <a:lvl4pPr marL="898525" indent="-215900" algn="l" rtl="0" eaLnBrk="0" fontAlgn="base" hangingPunct="0">
        <a:spcBef>
          <a:spcPts val="100"/>
        </a:spcBef>
        <a:spcAft>
          <a:spcPts val="300"/>
        </a:spcAft>
        <a:buSzPct val="90000"/>
        <a:buFont typeface="Arial" panose="020B0604020202020204" pitchFamily="34" charset="0"/>
        <a:buChar char="•"/>
        <a:defRPr>
          <a:solidFill>
            <a:srgbClr val="181818"/>
          </a:solidFill>
          <a:latin typeface="Calibri" panose="020F0502020204030204" pitchFamily="34" charset="0"/>
        </a:defRPr>
      </a:lvl4pPr>
      <a:lvl5pPr marL="1079500" indent="-215900" algn="l" rtl="0" eaLnBrk="0" fontAlgn="base" hangingPunct="0">
        <a:spcBef>
          <a:spcPts val="100"/>
        </a:spcBef>
        <a:spcAft>
          <a:spcPts val="300"/>
        </a:spcAft>
        <a:buSzPct val="90000"/>
        <a:buFont typeface="Arial" panose="020B0604020202020204" pitchFamily="34" charset="0"/>
        <a:buChar char="•"/>
        <a:defRPr>
          <a:solidFill>
            <a:srgbClr val="181818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70000"/>
        </a:spcBef>
        <a:spcAft>
          <a:spcPct val="0"/>
        </a:spcAft>
        <a:buClr>
          <a:srgbClr val="CC6600"/>
        </a:buClr>
        <a:buSzPct val="35000"/>
        <a:buFont typeface="Monotype Sorts" pitchFamily="2" charset="2"/>
        <a:buChar char="l"/>
        <a:defRPr sz="2400">
          <a:solidFill>
            <a:srgbClr val="0F0070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70000"/>
        </a:spcBef>
        <a:spcAft>
          <a:spcPct val="0"/>
        </a:spcAft>
        <a:buClr>
          <a:srgbClr val="CC6600"/>
        </a:buClr>
        <a:buSzPct val="35000"/>
        <a:buFont typeface="Monotype Sorts" pitchFamily="2" charset="2"/>
        <a:buChar char="l"/>
        <a:defRPr sz="2400">
          <a:solidFill>
            <a:srgbClr val="0F0070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70000"/>
        </a:spcBef>
        <a:spcAft>
          <a:spcPct val="0"/>
        </a:spcAft>
        <a:buClr>
          <a:srgbClr val="CC6600"/>
        </a:buClr>
        <a:buSzPct val="35000"/>
        <a:buFont typeface="Monotype Sorts" pitchFamily="2" charset="2"/>
        <a:buChar char="l"/>
        <a:defRPr sz="2400">
          <a:solidFill>
            <a:srgbClr val="0F0070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70000"/>
        </a:spcBef>
        <a:spcAft>
          <a:spcPct val="0"/>
        </a:spcAft>
        <a:buClr>
          <a:srgbClr val="CC6600"/>
        </a:buClr>
        <a:buSzPct val="35000"/>
        <a:buFont typeface="Monotype Sorts" pitchFamily="2" charset="2"/>
        <a:buChar char="l"/>
        <a:defRPr sz="2400">
          <a:solidFill>
            <a:srgbClr val="0F007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4025" y="836613"/>
            <a:ext cx="11283950" cy="1143000"/>
          </a:xfrm>
        </p:spPr>
        <p:txBody>
          <a:bodyPr/>
          <a:lstStyle/>
          <a:p>
            <a:r>
              <a:rPr lang="en-US" altLang="en-US" dirty="0" smtClean="0"/>
              <a:t>Water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67408" y="3429000"/>
            <a:ext cx="6840760" cy="177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0F0070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0F0070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0F0070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0F0070"/>
                </a:solidFill>
                <a:latin typeface="Arial" pitchFamily="34" charset="0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en-US" sz="2800" u="sng" kern="0" dirty="0" smtClean="0">
                <a:solidFill>
                  <a:schemeClr val="accent4">
                    <a:lumMod val="50000"/>
                  </a:schemeClr>
                </a:solidFill>
                <a:latin typeface="Arial"/>
              </a:rPr>
              <a:t>Too</a:t>
            </a:r>
            <a:r>
              <a:rPr lang="en-US" sz="2800" u="sng" kern="0" dirty="0" smtClean="0">
                <a:solidFill>
                  <a:srgbClr val="000000"/>
                </a:solidFill>
                <a:latin typeface="Arial"/>
              </a:rPr>
              <a:t> much water 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– floods – land use change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altLang="en-US" sz="2800" u="sng" kern="0" dirty="0" smtClean="0">
                <a:solidFill>
                  <a:srgbClr val="000000"/>
                </a:solidFill>
                <a:latin typeface="Arial"/>
              </a:rPr>
              <a:t>Not enough water </a:t>
            </a:r>
            <a:r>
              <a:rPr lang="en-US" altLang="en-US" sz="2800" kern="0" dirty="0" smtClean="0">
                <a:solidFill>
                  <a:srgbClr val="000000"/>
                </a:solidFill>
                <a:latin typeface="Arial"/>
              </a:rPr>
              <a:t>– water allocation increased storage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altLang="en-US" sz="2800" kern="0" dirty="0" smtClean="0">
              <a:solidFill>
                <a:srgbClr val="000000"/>
              </a:solidFill>
              <a:latin typeface="Arial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altLang="en-US" sz="2800" u="sng" kern="0" dirty="0" smtClean="0">
                <a:solidFill>
                  <a:srgbClr val="000000"/>
                </a:solidFill>
                <a:latin typeface="Arial"/>
              </a:rPr>
              <a:t>Sea level rise </a:t>
            </a:r>
            <a:r>
              <a:rPr lang="en-US" altLang="en-US" sz="2800" kern="0" dirty="0" smtClean="0">
                <a:solidFill>
                  <a:srgbClr val="000000"/>
                </a:solidFill>
                <a:latin typeface="Arial"/>
              </a:rPr>
              <a:t>/ Coastal &amp; groundwater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8184232" y="3605699"/>
            <a:ext cx="4228457" cy="50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0F0070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0F0070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0F0070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0F0070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  Manage for extremes</a:t>
            </a:r>
            <a:endParaRPr lang="en-US" altLang="en-US" sz="2800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ight Brace 6"/>
          <p:cNvSpPr/>
          <p:nvPr/>
        </p:nvSpPr>
        <p:spPr bwMode="auto">
          <a:xfrm>
            <a:off x="7896200" y="3148498"/>
            <a:ext cx="432048" cy="1432630"/>
          </a:xfrm>
          <a:prstGeom prst="rightBrace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0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untitled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388" y="188913"/>
            <a:ext cx="2820268" cy="461665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Tairua</a:t>
            </a:r>
            <a:r>
              <a:rPr kumimoji="0" lang="en-NZ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 River 2002 </a:t>
            </a:r>
            <a:endParaRPr kumimoji="0" lang="en-NZ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6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388" y="188913"/>
            <a:ext cx="3756372" cy="461665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Morrinsville</a:t>
            </a:r>
            <a:r>
              <a:rPr kumimoji="0" lang="en-NZ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, March 2013  </a:t>
            </a:r>
            <a:endParaRPr kumimoji="0" lang="en-NZ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8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2738"/>
            <a:ext cx="12192000" cy="688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388" y="188913"/>
            <a:ext cx="5688756" cy="461665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Scotsman’s Valley, Waikato March 2013  </a:t>
            </a:r>
            <a:endParaRPr kumimoji="0" lang="en-NZ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5724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6" t="14300" b="2219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88913"/>
            <a:ext cx="4764484" cy="461962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Thames Coast 05 January 2018  </a:t>
            </a:r>
            <a:endParaRPr kumimoji="0" lang="en-NZ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7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9" y="0"/>
            <a:ext cx="1222533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1344" y="3789040"/>
            <a:ext cx="28083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Whitianga: Highest storm tide (Current) + locked – in 0.4m SLR</a:t>
            </a:r>
            <a:endParaRPr kumimoji="0" lang="en-NZ" sz="2800" b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19936" y="11663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30000"/>
              </a:spcBef>
            </a:pPr>
            <a:r>
              <a:rPr lang="en-US" sz="1800" b="1" dirty="0">
                <a:solidFill>
                  <a:schemeClr val="bg1"/>
                </a:solidFill>
                <a:latin typeface="+mn-lt"/>
                <a:cs typeface="+mn-cs"/>
              </a:rPr>
              <a:t>www.waikatoregion.govt.nz/coastal-inundation-tool/</a:t>
            </a:r>
          </a:p>
        </p:txBody>
      </p:sp>
    </p:spTree>
    <p:extLst>
      <p:ext uri="{BB962C8B-B14F-4D97-AF65-F5344CB8AC3E}">
        <p14:creationId xmlns:p14="http://schemas.microsoft.com/office/powerpoint/2010/main" val="30834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/>
          <p:cNvSpPr>
            <a:spLocks noGrp="1"/>
          </p:cNvSpPr>
          <p:nvPr>
            <p:ph type="title"/>
          </p:nvPr>
        </p:nvSpPr>
        <p:spPr>
          <a:xfrm>
            <a:off x="335360" y="764704"/>
            <a:ext cx="11283950" cy="1143000"/>
          </a:xfrm>
        </p:spPr>
        <p:txBody>
          <a:bodyPr/>
          <a:lstStyle/>
          <a:p>
            <a:r>
              <a:rPr lang="en-US" altLang="en-US" dirty="0" smtClean="0"/>
              <a:t>Carbon sequestration:</a:t>
            </a:r>
            <a:br>
              <a:rPr lang="en-US" altLang="en-US" dirty="0" smtClean="0"/>
            </a:br>
            <a:r>
              <a:rPr lang="en-US" altLang="en-US" dirty="0" smtClean="0"/>
              <a:t>Right </a:t>
            </a:r>
            <a:r>
              <a:rPr lang="en-US" altLang="en-US" dirty="0"/>
              <a:t>tree, Right place, Right purpose</a:t>
            </a:r>
            <a:endParaRPr lang="en-US" alt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5360" y="2204864"/>
            <a:ext cx="11283950" cy="4653136"/>
          </a:xfrm>
        </p:spPr>
        <p:txBody>
          <a:bodyPr/>
          <a:lstStyle/>
          <a:p>
            <a:pPr marL="342900" indent="-342900">
              <a:buClr>
                <a:srgbClr val="FFC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Focus on carbon sequestration may </a:t>
            </a:r>
            <a:r>
              <a:rPr lang="en-US" sz="2400" kern="0" dirty="0" err="1">
                <a:solidFill>
                  <a:srgbClr val="000000"/>
                </a:solidFill>
              </a:rPr>
              <a:t>favour</a:t>
            </a:r>
            <a:r>
              <a:rPr lang="en-US" sz="2400" kern="0" dirty="0">
                <a:solidFill>
                  <a:srgbClr val="000000"/>
                </a:solidFill>
              </a:rPr>
              <a:t> and direct afforestation towards </a:t>
            </a:r>
            <a:r>
              <a:rPr lang="en-US" sz="2400" i="1" kern="0" dirty="0">
                <a:solidFill>
                  <a:srgbClr val="000000"/>
                </a:solidFill>
              </a:rPr>
              <a:t>P. </a:t>
            </a:r>
            <a:r>
              <a:rPr lang="en-US" sz="2400" i="1" kern="0" dirty="0" err="1">
                <a:solidFill>
                  <a:srgbClr val="000000"/>
                </a:solidFill>
              </a:rPr>
              <a:t>radiata</a:t>
            </a:r>
            <a:endParaRPr lang="en-US" sz="2400" i="1" kern="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FFC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Would not be suitable in all applications</a:t>
            </a:r>
          </a:p>
          <a:p>
            <a:pPr marL="342900" indent="-342900">
              <a:buClr>
                <a:srgbClr val="FFC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Some land would suit other species </a:t>
            </a:r>
            <a:r>
              <a:rPr lang="en-US" sz="2400" kern="0" dirty="0" smtClean="0">
                <a:solidFill>
                  <a:srgbClr val="000000"/>
                </a:solidFill>
              </a:rPr>
              <a:t>or </a:t>
            </a:r>
            <a:r>
              <a:rPr lang="en-US" sz="2400" kern="0" dirty="0">
                <a:solidFill>
                  <a:srgbClr val="000000"/>
                </a:solidFill>
              </a:rPr>
              <a:t>native protection planting</a:t>
            </a:r>
          </a:p>
          <a:p>
            <a:pPr marL="342900" indent="-342900">
              <a:buClr>
                <a:srgbClr val="FFC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</a:rPr>
              <a:t>Regeneration of natives may be an even better option</a:t>
            </a:r>
          </a:p>
          <a:p>
            <a:pPr marL="342900" indent="-342900">
              <a:buClr>
                <a:srgbClr val="FFC000"/>
              </a:buClr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Enhanced property scale </a:t>
            </a:r>
            <a:r>
              <a:rPr lang="en-US" sz="2400" kern="0" dirty="0">
                <a:solidFill>
                  <a:srgbClr val="000000"/>
                </a:solidFill>
              </a:rPr>
              <a:t>riparian plantings would </a:t>
            </a:r>
            <a:r>
              <a:rPr lang="en-US" sz="2400" kern="0" dirty="0" smtClean="0">
                <a:solidFill>
                  <a:srgbClr val="000000"/>
                </a:solidFill>
              </a:rPr>
              <a:t>deliver co-benefits:</a:t>
            </a:r>
            <a:endParaRPr lang="en-US" sz="2400" kern="0" dirty="0">
              <a:solidFill>
                <a:srgbClr val="000000"/>
              </a:solidFill>
            </a:endParaRPr>
          </a:p>
          <a:p>
            <a:pPr marL="800100" lvl="1" indent="-342900">
              <a:buClr>
                <a:srgbClr val="FFC000"/>
              </a:buClr>
              <a:defRPr/>
            </a:pPr>
            <a:r>
              <a:rPr lang="en-US" sz="2000" dirty="0">
                <a:solidFill>
                  <a:srgbClr val="000000"/>
                </a:solidFill>
              </a:rPr>
              <a:t>Enhanced water quality</a:t>
            </a:r>
          </a:p>
          <a:p>
            <a:pPr marL="800100" lvl="1" indent="-342900">
              <a:buClr>
                <a:srgbClr val="FFC000"/>
              </a:buClr>
              <a:defRPr/>
            </a:pPr>
            <a:r>
              <a:rPr lang="en-US" sz="2000" dirty="0">
                <a:solidFill>
                  <a:srgbClr val="000000"/>
                </a:solidFill>
              </a:rPr>
              <a:t>Biodiversity</a:t>
            </a:r>
          </a:p>
          <a:p>
            <a:pPr marL="800100" lvl="1" indent="-342900">
              <a:buClr>
                <a:srgbClr val="FFC000"/>
              </a:buClr>
              <a:defRPr/>
            </a:pPr>
            <a:r>
              <a:rPr lang="en-US" sz="2000" dirty="0">
                <a:solidFill>
                  <a:srgbClr val="000000"/>
                </a:solidFill>
              </a:rPr>
              <a:t>Reduced bank erosion</a:t>
            </a:r>
          </a:p>
          <a:p>
            <a:pPr marL="800100" lvl="1" indent="-342900">
              <a:buClr>
                <a:srgbClr val="FFC000"/>
              </a:buClr>
              <a:defRPr/>
            </a:pPr>
            <a:r>
              <a:rPr lang="en-US" sz="2000" dirty="0">
                <a:solidFill>
                  <a:srgbClr val="000000"/>
                </a:solidFill>
              </a:rPr>
              <a:t>Aquatic habitat protection, </a:t>
            </a:r>
          </a:p>
          <a:p>
            <a:pPr marL="800100" lvl="1" indent="-342900">
              <a:buClr>
                <a:srgbClr val="FFC000"/>
              </a:buClr>
              <a:defRPr/>
            </a:pPr>
            <a:r>
              <a:rPr lang="en-US" sz="2000" dirty="0">
                <a:solidFill>
                  <a:srgbClr val="000000"/>
                </a:solidFill>
              </a:rPr>
              <a:t>Flood attenuation and</a:t>
            </a:r>
          </a:p>
          <a:p>
            <a:pPr marL="800100" lvl="1" indent="-342900">
              <a:buClr>
                <a:srgbClr val="FFC000"/>
              </a:buClr>
              <a:defRPr/>
            </a:pPr>
            <a:r>
              <a:rPr lang="en-US" sz="2000" dirty="0">
                <a:solidFill>
                  <a:srgbClr val="000000"/>
                </a:solidFill>
              </a:rPr>
              <a:t>Carbon sequestration</a:t>
            </a:r>
          </a:p>
          <a:p>
            <a:pPr>
              <a:defRPr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863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07368" y="620688"/>
            <a:ext cx="11283950" cy="1143000"/>
          </a:xfrm>
        </p:spPr>
        <p:txBody>
          <a:bodyPr/>
          <a:lstStyle/>
          <a:p>
            <a:r>
              <a:rPr lang="en-US" altLang="en-US" dirty="0" smtClean="0"/>
              <a:t>Opportunities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734" r="1905"/>
          <a:stretch/>
        </p:blipFill>
        <p:spPr>
          <a:xfrm>
            <a:off x="7620000" y="0"/>
            <a:ext cx="4572000" cy="68543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7368" y="2319264"/>
            <a:ext cx="698477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Waikato region has 523,000 ha marginal land* in pasture </a:t>
            </a:r>
            <a:r>
              <a:rPr lang="en-US" sz="2800" baseline="-250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(2012)</a:t>
            </a:r>
          </a:p>
          <a:p>
            <a:pPr lvl="0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Current use is mostly dry stock and dairy support</a:t>
            </a:r>
          </a:p>
          <a:p>
            <a:pPr lvl="0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Could be used for mix of production (447,00ha) forestry and protection (76,000ha) plantings</a:t>
            </a:r>
          </a:p>
          <a:p>
            <a:pPr lvl="0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65,000ha only of ‘commercial’ land</a:t>
            </a:r>
          </a:p>
          <a:p>
            <a:pPr lvl="0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Co-benefits for water quality and estuarine habitat</a:t>
            </a:r>
          </a:p>
          <a:p>
            <a:pPr marL="36513" lvl="0" algn="r"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* LUC Classes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VIe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, VII &amp; VIII</a:t>
            </a:r>
            <a:endParaRPr lang="en-US" sz="1600" kern="0" dirty="0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7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7602" y="-12812"/>
            <a:ext cx="12209602" cy="689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184232" y="404664"/>
            <a:ext cx="3744540" cy="461962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Tolaga</a:t>
            </a:r>
            <a:r>
              <a:rPr kumimoji="0" lang="en-NZ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 Bay 05 June 2018  </a:t>
            </a:r>
            <a:endParaRPr kumimoji="0" lang="en-NZ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9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46"/>
            <a:ext cx="12192000" cy="6842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9416" y="288118"/>
            <a:ext cx="3744540" cy="461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NZ" dirty="0" err="1">
                <a:solidFill>
                  <a:srgbClr val="000000"/>
                </a:solidFill>
                <a:latin typeface="Arial"/>
              </a:rPr>
              <a:t>Tolaga</a:t>
            </a:r>
            <a:r>
              <a:rPr lang="en-NZ" dirty="0">
                <a:solidFill>
                  <a:srgbClr val="000000"/>
                </a:solidFill>
                <a:latin typeface="Arial"/>
              </a:rPr>
              <a:t> Bay 05 June 2018 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395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839788" y="476250"/>
            <a:ext cx="60245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NZ" altLang="en-US" sz="5400" b="1" dirty="0">
                <a:solidFill>
                  <a:schemeClr val="bg1"/>
                </a:solidFill>
                <a:latin typeface="Calibri" panose="020F0502020204030204" pitchFamily="34" charset="0"/>
              </a:rPr>
              <a:t>WAIKATO </a:t>
            </a:r>
          </a:p>
          <a:p>
            <a:r>
              <a:rPr lang="en-NZ" altLang="en-US" sz="5400" b="1" dirty="0">
                <a:solidFill>
                  <a:schemeClr val="bg1"/>
                </a:solidFill>
                <a:latin typeface="Calibri" panose="020F0502020204030204" pitchFamily="34" charset="0"/>
              </a:rPr>
              <a:t>REGIONAL COUNCIL</a:t>
            </a:r>
          </a:p>
        </p:txBody>
      </p:sp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958850" y="2158207"/>
            <a:ext cx="59055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solidFill>
                <a:srgbClr val="006666"/>
              </a:solidFill>
            </a:endParaRPr>
          </a:p>
        </p:txBody>
      </p:sp>
      <p:sp>
        <p:nvSpPr>
          <p:cNvPr id="14341" name="TextBox 9"/>
          <p:cNvSpPr txBox="1">
            <a:spLocks noChangeArrowheads="1"/>
          </p:cNvSpPr>
          <p:nvPr/>
        </p:nvSpPr>
        <p:spPr bwMode="auto">
          <a:xfrm>
            <a:off x="839788" y="2320553"/>
            <a:ext cx="59055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NZ" alt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Lake </a:t>
            </a:r>
            <a:r>
              <a:rPr lang="en-NZ" altLang="en-US" sz="3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Taupo</a:t>
            </a:r>
            <a:r>
              <a:rPr lang="en-NZ" alt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Zone Committee </a:t>
            </a:r>
          </a:p>
          <a:p>
            <a:r>
              <a:rPr lang="en-NZ" altLang="en-US" sz="3200" smtClean="0">
                <a:solidFill>
                  <a:schemeClr val="bg1"/>
                </a:solidFill>
                <a:latin typeface="Calibri" panose="020F0502020204030204" pitchFamily="34" charset="0"/>
              </a:rPr>
              <a:t>02 August 2019</a:t>
            </a:r>
          </a:p>
          <a:p>
            <a:r>
              <a:rPr lang="en-NZ" altLang="en-US" sz="3200" smtClean="0">
                <a:solidFill>
                  <a:schemeClr val="bg1"/>
                </a:solidFill>
                <a:latin typeface="Calibri" panose="020F0502020204030204" pitchFamily="34" charset="0"/>
              </a:rPr>
              <a:t>Waikato </a:t>
            </a:r>
            <a:r>
              <a:rPr lang="en-NZ" alt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region: - Climate change in context </a:t>
            </a:r>
            <a:endParaRPr lang="en-NZ" alt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69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513230"/>
            <a:ext cx="5052707" cy="2890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1424" y="404664"/>
            <a:ext cx="4320604" cy="461665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Hunua</a:t>
            </a:r>
            <a:r>
              <a:rPr kumimoji="0" lang="en-NZ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Ranges January 2017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6309320"/>
            <a:ext cx="1869183" cy="33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4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07368" y="620688"/>
            <a:ext cx="1128395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prstClr val="white"/>
                </a:solidFill>
              </a:rPr>
              <a:t>Waikato region –carbon </a:t>
            </a:r>
            <a:r>
              <a:rPr lang="en-US" altLang="en-US" dirty="0">
                <a:solidFill>
                  <a:prstClr val="white"/>
                </a:solidFill>
              </a:rPr>
              <a:t>sequestration </a:t>
            </a:r>
            <a:r>
              <a:rPr lang="en-US" altLang="en-US" dirty="0" smtClean="0">
                <a:solidFill>
                  <a:prstClr val="white"/>
                </a:solidFill>
              </a:rPr>
              <a:t>opportunities using natives</a:t>
            </a:r>
            <a:endParaRPr lang="en-US" alt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352" y="2204864"/>
            <a:ext cx="5569967" cy="151216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NZ" dirty="0" smtClean="0"/>
              <a:t>80% shrubs, 20% trees, 75% survival</a:t>
            </a:r>
          </a:p>
          <a:p>
            <a:pPr marL="0" indent="0">
              <a:buNone/>
              <a:defRPr/>
            </a:pPr>
            <a:r>
              <a:rPr lang="en-NZ" dirty="0" smtClean="0"/>
              <a:t>1ha, 1000 stems: 205.4 tonnes CO</a:t>
            </a:r>
            <a:r>
              <a:rPr lang="en-NZ" baseline="-25000" dirty="0" smtClean="0"/>
              <a:t>2</a:t>
            </a:r>
            <a:r>
              <a:rPr lang="en-NZ" dirty="0" smtClean="0"/>
              <a:t> after 50 years</a:t>
            </a:r>
            <a:endParaRPr lang="en-NZ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6384032" y="2204864"/>
            <a:ext cx="56166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ts val="1000"/>
              </a:spcBef>
              <a:spcAft>
                <a:spcPts val="200"/>
              </a:spcAft>
              <a:buSzPct val="90000"/>
              <a:buFont typeface="Arial" panose="020B0604020202020204" pitchFamily="34" charset="0"/>
              <a:buChar char="•"/>
              <a:defRPr sz="2800" kern="1200" spc="-2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1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2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defRPr>
            </a:lvl2pPr>
            <a:lvl3pPr marL="1200150" indent="-285750" algn="l" rtl="0" eaLnBrk="0" fontAlgn="base" hangingPunct="0">
              <a:spcBef>
                <a:spcPts val="1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defRPr>
            </a:lvl3pPr>
            <a:lvl4pPr marL="1657350" indent="-285750" algn="l" rtl="0" eaLnBrk="0" fontAlgn="base" hangingPunct="0">
              <a:spcBef>
                <a:spcPts val="1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defRPr>
            </a:lvl4pPr>
            <a:lvl5pPr marL="2114550" indent="-285750" algn="l" rtl="0" eaLnBrk="0" fontAlgn="base" hangingPunct="0">
              <a:spcBef>
                <a:spcPts val="1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CC6600"/>
              </a:buClr>
              <a:buSzPct val="35000"/>
              <a:buFont typeface="Monotype Sorts" pitchFamily="2" charset="2"/>
              <a:buChar char="l"/>
              <a:defRPr sz="2400">
                <a:solidFill>
                  <a:srgbClr val="0F0070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CC6600"/>
              </a:buClr>
              <a:buSzPct val="35000"/>
              <a:buFont typeface="Monotype Sorts" pitchFamily="2" charset="2"/>
              <a:buChar char="l"/>
              <a:defRPr sz="2400">
                <a:solidFill>
                  <a:srgbClr val="0F0070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CC6600"/>
              </a:buClr>
              <a:buSzPct val="35000"/>
              <a:buFont typeface="Monotype Sorts" pitchFamily="2" charset="2"/>
              <a:buChar char="l"/>
              <a:defRPr sz="2400">
                <a:solidFill>
                  <a:srgbClr val="0F0070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CC6600"/>
              </a:buClr>
              <a:buSzPct val="35000"/>
              <a:buFont typeface="Monotype Sorts" pitchFamily="2" charset="2"/>
              <a:buChar char="l"/>
              <a:defRPr sz="2400">
                <a:solidFill>
                  <a:srgbClr val="0F0070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NZ" dirty="0" smtClean="0">
                <a:solidFill>
                  <a:srgbClr val="F2F2F2">
                    <a:lumMod val="10000"/>
                  </a:srgbClr>
                </a:solidFill>
              </a:rPr>
              <a:t>50% </a:t>
            </a:r>
            <a:r>
              <a:rPr lang="en-NZ" dirty="0">
                <a:solidFill>
                  <a:srgbClr val="F2F2F2">
                    <a:lumMod val="10000"/>
                  </a:srgbClr>
                </a:solidFill>
              </a:rPr>
              <a:t>shrubs, </a:t>
            </a:r>
            <a:r>
              <a:rPr lang="en-NZ" dirty="0" smtClean="0">
                <a:solidFill>
                  <a:srgbClr val="F2F2F2">
                    <a:lumMod val="10000"/>
                  </a:srgbClr>
                </a:solidFill>
              </a:rPr>
              <a:t>50% </a:t>
            </a:r>
            <a:r>
              <a:rPr lang="en-NZ" dirty="0">
                <a:solidFill>
                  <a:srgbClr val="F2F2F2">
                    <a:lumMod val="10000"/>
                  </a:srgbClr>
                </a:solidFill>
              </a:rPr>
              <a:t>trees, 75% survival</a:t>
            </a:r>
          </a:p>
          <a:p>
            <a:pPr marL="0" indent="0">
              <a:buNone/>
              <a:defRPr/>
            </a:pPr>
            <a:r>
              <a:rPr lang="en-US" dirty="0" smtClean="0"/>
              <a:t>1ha</a:t>
            </a:r>
            <a:r>
              <a:rPr lang="en-US" dirty="0"/>
              <a:t>, 1000 </a:t>
            </a:r>
            <a:r>
              <a:rPr lang="en-US" dirty="0" smtClean="0"/>
              <a:t>stems: 337.8 </a:t>
            </a:r>
            <a:r>
              <a:rPr lang="en-US" dirty="0" err="1" smtClean="0"/>
              <a:t>tonnes</a:t>
            </a:r>
            <a:r>
              <a:rPr lang="en-US" dirty="0" smtClean="0"/>
              <a:t> 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after 50 years</a:t>
            </a:r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" y="3704753"/>
            <a:ext cx="5945719" cy="304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 descr="image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"/>
          <a:stretch/>
        </p:blipFill>
        <p:spPr bwMode="auto">
          <a:xfrm>
            <a:off x="5951984" y="3645024"/>
            <a:ext cx="6158310" cy="31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68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77877" y="659433"/>
            <a:ext cx="3223682" cy="1143000"/>
          </a:xfrm>
        </p:spPr>
        <p:txBody>
          <a:bodyPr/>
          <a:lstStyle/>
          <a:p>
            <a:r>
              <a:rPr lang="en-US" altLang="en-US" dirty="0" smtClean="0"/>
              <a:t>Way Forward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335360" y="1802433"/>
            <a:ext cx="11521280" cy="5055567"/>
          </a:xfrm>
        </p:spPr>
        <p:txBody>
          <a:bodyPr/>
          <a:lstStyle/>
          <a:p>
            <a:pPr marL="457200" lvl="1" indent="0">
              <a:buClr>
                <a:srgbClr val="FFC000"/>
              </a:buClr>
              <a:buNone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800" dirty="0"/>
              <a:t>Can’t do it alone – Work with Iwi partners, stakeholders, businesses and communities</a:t>
            </a:r>
          </a:p>
          <a:p>
            <a:pPr>
              <a:defRPr/>
            </a:pPr>
            <a:r>
              <a:rPr lang="en-US" sz="1800" dirty="0"/>
              <a:t>Understand local climate projections and impacts  </a:t>
            </a:r>
          </a:p>
          <a:p>
            <a:pPr>
              <a:defRPr/>
            </a:pPr>
            <a:r>
              <a:rPr lang="en-US" sz="1800" dirty="0"/>
              <a:t>Understand local greenhouse gas emissions                     Establish the science base</a:t>
            </a:r>
          </a:p>
          <a:p>
            <a:pPr>
              <a:defRPr/>
            </a:pPr>
            <a:r>
              <a:rPr lang="en-US" sz="1800" dirty="0"/>
              <a:t>Measure corporate emissions </a:t>
            </a:r>
          </a:p>
          <a:p>
            <a:pPr>
              <a:defRPr/>
            </a:pPr>
            <a:r>
              <a:rPr lang="en-NZ" sz="1800" dirty="0"/>
              <a:t>Understand exposure of current activities to climate impacts</a:t>
            </a:r>
          </a:p>
          <a:p>
            <a:pPr>
              <a:defRPr/>
            </a:pPr>
            <a:r>
              <a:rPr lang="en-NZ" sz="1800" dirty="0"/>
              <a:t>Understand local issues – seek local solutions</a:t>
            </a:r>
          </a:p>
          <a:p>
            <a:pPr>
              <a:defRPr/>
            </a:pPr>
            <a:r>
              <a:rPr lang="en-US" sz="1800" dirty="0"/>
              <a:t>Factor climate projections into all long term decision-making</a:t>
            </a:r>
          </a:p>
          <a:p>
            <a:pPr>
              <a:defRPr/>
            </a:pPr>
            <a:r>
              <a:rPr lang="en-US" sz="1800" dirty="0"/>
              <a:t>Reduce exposure to carbon e.g. through procurements /contracts</a:t>
            </a:r>
          </a:p>
          <a:p>
            <a:pPr>
              <a:defRPr/>
            </a:pPr>
            <a:r>
              <a:rPr lang="en-US" sz="1800" dirty="0"/>
              <a:t>Embed low carbon and climate awareness into corporate culture –  policies, recruitment, systems, templates, training, rewards. </a:t>
            </a:r>
          </a:p>
          <a:p>
            <a:pPr>
              <a:defRPr/>
            </a:pPr>
            <a:r>
              <a:rPr lang="en-US" sz="1800" dirty="0"/>
              <a:t>Review and amend external policies, rules and design / operation of infrastructure</a:t>
            </a:r>
          </a:p>
          <a:p>
            <a:pPr>
              <a:defRPr/>
            </a:pPr>
            <a:endParaRPr lang="en-NZ" dirty="0"/>
          </a:p>
        </p:txBody>
      </p:sp>
      <p:sp>
        <p:nvSpPr>
          <p:cNvPr id="13" name="Right Brace 12"/>
          <p:cNvSpPr/>
          <p:nvPr/>
        </p:nvSpPr>
        <p:spPr bwMode="auto">
          <a:xfrm>
            <a:off x="5375920" y="2780928"/>
            <a:ext cx="216024" cy="1008112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" y="116632"/>
            <a:ext cx="2711624" cy="1862981"/>
          </a:xfrm>
        </p:spPr>
        <p:txBody>
          <a:bodyPr/>
          <a:lstStyle/>
          <a:p>
            <a:r>
              <a:rPr lang="en-US" altLang="en-US" dirty="0" smtClean="0"/>
              <a:t>Influences and Responses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19336" y="2708920"/>
            <a:ext cx="4104456" cy="249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>
                <a:solidFill>
                  <a:srgbClr val="00549E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0F0070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0F0070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0F0070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0F0070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sz="2800" kern="0" dirty="0" smtClean="0">
                <a:solidFill>
                  <a:srgbClr val="000000"/>
                </a:solidFill>
                <a:latin typeface="Arial"/>
              </a:rPr>
              <a:t>Bringing it all together in the WRC context</a:t>
            </a:r>
          </a:p>
        </p:txBody>
      </p:sp>
      <p:pic>
        <p:nvPicPr>
          <p:cNvPr id="6" name="Picture 5" descr="C:\Users\ChristineM\Desktop\Blair ROADMAP\6015 - Climate change diagram_UPDATE20193 (002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8434" r="6859" b="20445"/>
          <a:stretch/>
        </p:blipFill>
        <p:spPr bwMode="auto">
          <a:xfrm>
            <a:off x="4439816" y="-99392"/>
            <a:ext cx="7752184" cy="7074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621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07368" y="620688"/>
            <a:ext cx="11283950" cy="1143000"/>
          </a:xfrm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07768" y="3717032"/>
            <a:ext cx="3312368" cy="151216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NZ" sz="4000" dirty="0" smtClean="0"/>
              <a:t>Thank you</a:t>
            </a:r>
          </a:p>
          <a:p>
            <a:pPr marL="0" indent="0">
              <a:buNone/>
              <a:defRPr/>
            </a:pPr>
            <a:r>
              <a:rPr lang="en-NZ" sz="4000" dirty="0" smtClean="0"/>
              <a:t>Ngā mihi</a:t>
            </a:r>
            <a:endParaRPr lang="en-NZ" sz="4000" dirty="0"/>
          </a:p>
        </p:txBody>
      </p:sp>
    </p:spTree>
    <p:extLst>
      <p:ext uri="{BB962C8B-B14F-4D97-AF65-F5344CB8AC3E}">
        <p14:creationId xmlns:p14="http://schemas.microsoft.com/office/powerpoint/2010/main" val="294778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57" t="3225" r="1589" b="1638"/>
          <a:stretch/>
        </p:blipFill>
        <p:spPr>
          <a:xfrm>
            <a:off x="152380" y="2166091"/>
            <a:ext cx="8293607" cy="4642072"/>
          </a:xfrm>
          <a:prstGeom prst="rect">
            <a:avLst/>
          </a:prstGeom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77877" y="659433"/>
            <a:ext cx="11283950" cy="1143000"/>
          </a:xfrm>
        </p:spPr>
        <p:txBody>
          <a:bodyPr/>
          <a:lstStyle/>
          <a:p>
            <a:r>
              <a:rPr lang="en-US" altLang="en-US" dirty="0"/>
              <a:t>National </a:t>
            </a:r>
            <a:r>
              <a:rPr lang="en-US" altLang="en-US" dirty="0" smtClean="0"/>
              <a:t>and regional emissions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8445987" y="2190880"/>
            <a:ext cx="37444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50825" algn="l" rtl="0" eaLnBrk="0" fontAlgn="base" hangingPunct="0">
              <a:spcBef>
                <a:spcPts val="1000"/>
              </a:spcBef>
              <a:spcAft>
                <a:spcPts val="200"/>
              </a:spcAft>
              <a:buSzPct val="90000"/>
              <a:buFont typeface="Arial" panose="020B0604020202020204" pitchFamily="34" charset="0"/>
              <a:buChar char="•"/>
              <a:defRPr sz="2800" kern="1200" spc="-20">
                <a:solidFill>
                  <a:srgbClr val="181818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39750" indent="-215900" algn="l" rtl="0" eaLnBrk="0" fontAlgn="base" hangingPunct="0">
              <a:spcBef>
                <a:spcPts val="1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2200">
                <a:solidFill>
                  <a:srgbClr val="181818"/>
                </a:solidFill>
                <a:latin typeface="Calibri" panose="020F0502020204030204" pitchFamily="34" charset="0"/>
              </a:defRPr>
            </a:lvl2pPr>
            <a:lvl3pPr marL="719138" indent="-215900" algn="l" rtl="0" eaLnBrk="0" fontAlgn="base" hangingPunct="0">
              <a:spcBef>
                <a:spcPts val="1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2000">
                <a:solidFill>
                  <a:srgbClr val="181818"/>
                </a:solidFill>
                <a:latin typeface="Calibri" panose="020F0502020204030204" pitchFamily="34" charset="0"/>
              </a:defRPr>
            </a:lvl3pPr>
            <a:lvl4pPr marL="898525" indent="-215900" algn="l" rtl="0" eaLnBrk="0" fontAlgn="base" hangingPunct="0">
              <a:spcBef>
                <a:spcPts val="1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>
                <a:solidFill>
                  <a:srgbClr val="181818"/>
                </a:solidFill>
                <a:latin typeface="Calibri" panose="020F0502020204030204" pitchFamily="34" charset="0"/>
              </a:defRPr>
            </a:lvl4pPr>
            <a:lvl5pPr marL="1079500" indent="-215900" algn="l" rtl="0" eaLnBrk="0" fontAlgn="base" hangingPunct="0">
              <a:spcBef>
                <a:spcPts val="1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>
                <a:solidFill>
                  <a:srgbClr val="181818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CC6600"/>
              </a:buClr>
              <a:buSzPct val="35000"/>
              <a:buFont typeface="Monotype Sorts" pitchFamily="2" charset="2"/>
              <a:buChar char="l"/>
              <a:defRPr sz="2400">
                <a:solidFill>
                  <a:srgbClr val="0F0070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CC6600"/>
              </a:buClr>
              <a:buSzPct val="35000"/>
              <a:buFont typeface="Monotype Sorts" pitchFamily="2" charset="2"/>
              <a:buChar char="l"/>
              <a:defRPr sz="2400">
                <a:solidFill>
                  <a:srgbClr val="0F0070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CC6600"/>
              </a:buClr>
              <a:buSzPct val="35000"/>
              <a:buFont typeface="Monotype Sorts" pitchFamily="2" charset="2"/>
              <a:buChar char="l"/>
              <a:defRPr sz="2400">
                <a:solidFill>
                  <a:srgbClr val="0F0070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CC6600"/>
              </a:buClr>
              <a:buSzPct val="35000"/>
              <a:buFont typeface="Monotype Sorts" pitchFamily="2" charset="2"/>
              <a:buChar char="l"/>
              <a:defRPr sz="2400">
                <a:solidFill>
                  <a:srgbClr val="0F0070"/>
                </a:solidFill>
                <a:latin typeface="+mn-lt"/>
              </a:defRPr>
            </a:lvl9pPr>
          </a:lstStyle>
          <a:p>
            <a:pPr>
              <a:buClr>
                <a:srgbClr val="FF9900"/>
              </a:buClr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Waikato regional emissions – 2015 / 2016 year by sector in 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RED</a:t>
            </a:r>
          </a:p>
          <a:p>
            <a:pPr>
              <a:buClr>
                <a:srgbClr val="FF9900"/>
              </a:buClr>
              <a:defRPr/>
            </a:pP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1365" y="557897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75%</a:t>
            </a:r>
            <a:endParaRPr lang="en-NZ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727" y="5486692"/>
            <a:ext cx="810838" cy="646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018" y="5486692"/>
            <a:ext cx="981541" cy="646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19" y="5515141"/>
            <a:ext cx="810838" cy="646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218" y="5486692"/>
            <a:ext cx="877900" cy="64623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066682"/>
              </p:ext>
            </p:extLst>
          </p:nvPr>
        </p:nvGraphicFramePr>
        <p:xfrm>
          <a:off x="8637709" y="4664576"/>
          <a:ext cx="3304570" cy="182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99702"/>
                <a:gridCol w="2304868"/>
              </a:tblGrid>
              <a:tr h="399998">
                <a:tc>
                  <a:txBody>
                    <a:bodyPr/>
                    <a:lstStyle/>
                    <a:p>
                      <a:r>
                        <a:rPr lang="en-NZ" sz="2400" b="1" dirty="0" smtClean="0"/>
                        <a:t>17.2%</a:t>
                      </a:r>
                      <a:endParaRPr lang="en-N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b="1" dirty="0" smtClean="0"/>
                        <a:t>GHG emissions</a:t>
                      </a:r>
                      <a:endParaRPr lang="en-NZ" sz="2400" b="1" dirty="0"/>
                    </a:p>
                  </a:txBody>
                  <a:tcPr/>
                </a:tc>
              </a:tr>
              <a:tr h="399998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10%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Land area</a:t>
                      </a:r>
                      <a:endParaRPr lang="en-NZ" sz="2400" dirty="0"/>
                    </a:p>
                  </a:txBody>
                  <a:tcPr/>
                </a:tc>
              </a:tr>
              <a:tr h="399998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9.6%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Population</a:t>
                      </a:r>
                      <a:endParaRPr lang="en-NZ" sz="2400" dirty="0"/>
                    </a:p>
                  </a:txBody>
                  <a:tcPr/>
                </a:tc>
              </a:tr>
              <a:tr h="399998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8.4%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GDP</a:t>
                      </a:r>
                      <a:endParaRPr lang="en-NZ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10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/>
          <p:cNvSpPr>
            <a:spLocks noGrp="1"/>
          </p:cNvSpPr>
          <p:nvPr>
            <p:ph type="title"/>
          </p:nvPr>
        </p:nvSpPr>
        <p:spPr>
          <a:xfrm>
            <a:off x="454025" y="836613"/>
            <a:ext cx="11283950" cy="1143000"/>
          </a:xfrm>
        </p:spPr>
        <p:txBody>
          <a:bodyPr/>
          <a:lstStyle/>
          <a:p>
            <a:r>
              <a:rPr lang="en-US" altLang="en-US" dirty="0">
                <a:solidFill>
                  <a:prstClr val="white"/>
                </a:solidFill>
              </a:rPr>
              <a:t>Climate change projections and impacts</a:t>
            </a:r>
            <a:endParaRPr lang="en-US" alt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5775" y="2359025"/>
            <a:ext cx="11283950" cy="4465638"/>
          </a:xfrm>
        </p:spPr>
        <p:txBody>
          <a:bodyPr/>
          <a:lstStyle/>
          <a:p>
            <a:pPr lvl="0">
              <a:defRPr/>
            </a:pPr>
            <a:r>
              <a:rPr lang="en-NZ" sz="3000" dirty="0" smtClean="0">
                <a:solidFill>
                  <a:srgbClr val="F2F2F2">
                    <a:lumMod val="10000"/>
                  </a:srgbClr>
                </a:solidFill>
              </a:rPr>
              <a:t>Varies with season and spatially over time (2014, IPCC, AR5 CMIP5 data)</a:t>
            </a:r>
          </a:p>
          <a:p>
            <a:pPr lvl="0">
              <a:defRPr/>
            </a:pPr>
            <a:r>
              <a:rPr lang="en-NZ" sz="3000" dirty="0" smtClean="0">
                <a:solidFill>
                  <a:srgbClr val="F2F2F2">
                    <a:lumMod val="10000"/>
                  </a:srgbClr>
                </a:solidFill>
              </a:rPr>
              <a:t>Less frosts in the north of the region</a:t>
            </a:r>
          </a:p>
          <a:p>
            <a:pPr lvl="0">
              <a:defRPr/>
            </a:pPr>
            <a:r>
              <a:rPr lang="en-NZ" sz="3000" dirty="0" smtClean="0">
                <a:solidFill>
                  <a:srgbClr val="F2F2F2">
                    <a:lumMod val="10000"/>
                  </a:srgbClr>
                </a:solidFill>
              </a:rPr>
              <a:t>More intensive rain events in the south and west of the region -  higher flows to west coast harbours – lake Taupō and Waipa sub catchments</a:t>
            </a:r>
          </a:p>
          <a:p>
            <a:pPr lvl="0">
              <a:defRPr/>
            </a:pPr>
            <a:r>
              <a:rPr lang="en-NZ" sz="3000" dirty="0" smtClean="0">
                <a:solidFill>
                  <a:srgbClr val="F2F2F2">
                    <a:lumMod val="10000"/>
                  </a:srgbClr>
                </a:solidFill>
              </a:rPr>
              <a:t>Less wind average but higher winds speeds during storm events</a:t>
            </a:r>
          </a:p>
          <a:p>
            <a:pPr lvl="0">
              <a:defRPr/>
            </a:pPr>
            <a:r>
              <a:rPr lang="en-NZ" sz="3000" dirty="0" smtClean="0">
                <a:solidFill>
                  <a:srgbClr val="F2F2F2">
                    <a:lumMod val="10000"/>
                  </a:srgbClr>
                </a:solidFill>
              </a:rPr>
              <a:t>Similar average rainfall in the north-eastern part of the region – shift in delivery with late summer rainfall events and increased droughts</a:t>
            </a:r>
          </a:p>
          <a:p>
            <a:pPr lvl="0">
              <a:defRPr/>
            </a:pPr>
            <a:endParaRPr lang="en-NZ" dirty="0" smtClean="0">
              <a:solidFill>
                <a:srgbClr val="F2F2F2">
                  <a:lumMod val="10000"/>
                </a:srgbClr>
              </a:solidFill>
            </a:endParaRPr>
          </a:p>
          <a:p>
            <a:pPr lvl="0">
              <a:defRPr/>
            </a:pPr>
            <a:endParaRPr lang="en-NZ" dirty="0">
              <a:solidFill>
                <a:srgbClr val="F2F2F2">
                  <a:lumMod val="10000"/>
                </a:srgbClr>
              </a:solidFill>
            </a:endParaRPr>
          </a:p>
          <a:p>
            <a:pPr>
              <a:defRPr/>
            </a:pPr>
            <a:endParaRPr lang="en-N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4025" y="836613"/>
            <a:ext cx="11283950" cy="1143000"/>
          </a:xfrm>
        </p:spPr>
        <p:txBody>
          <a:bodyPr/>
          <a:lstStyle/>
          <a:p>
            <a:r>
              <a:rPr lang="en-US" altLang="en-US" smtClean="0"/>
              <a:t>Government Directions</a:t>
            </a:r>
            <a:endParaRPr lang="en-US" altLang="en-US" dirty="0" smtClean="0"/>
          </a:p>
        </p:txBody>
      </p:sp>
      <p:sp>
        <p:nvSpPr>
          <p:cNvPr id="9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485128" y="2204864"/>
            <a:ext cx="11283950" cy="461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6000" indent="-189000" algn="l" rtl="0" eaLnBrk="0" fontAlgn="base" hangingPunct="0">
              <a:lnSpc>
                <a:spcPct val="100000"/>
              </a:lnSpc>
              <a:spcBef>
                <a:spcPts val="750"/>
              </a:spcBef>
              <a:spcAft>
                <a:spcPts val="150"/>
              </a:spcAft>
              <a:buClr>
                <a:srgbClr val="FF9900"/>
              </a:buClr>
              <a:buSzPct val="90000"/>
              <a:buFont typeface="Arial" pitchFamily="34" charset="0"/>
              <a:buChar char="•"/>
              <a:defRPr sz="2100" kern="1200" spc="-1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5000" indent="-162000" algn="l" rtl="0" eaLnBrk="0" fontAlgn="base" hangingPunct="0">
              <a:spcBef>
                <a:spcPts val="150"/>
              </a:spcBef>
              <a:spcAft>
                <a:spcPts val="225"/>
              </a:spcAft>
              <a:buClr>
                <a:srgbClr val="FF9900"/>
              </a:buClr>
              <a:buSzPct val="90000"/>
              <a:buFont typeface="Arial" panose="020B0604020202020204" pitchFamily="34" charset="0"/>
              <a:buChar char="•"/>
              <a:defRPr sz="1650">
                <a:solidFill>
                  <a:schemeClr val="tx1"/>
                </a:solidFill>
                <a:latin typeface="+mn-lt"/>
              </a:defRPr>
            </a:lvl2pPr>
            <a:lvl3pPr marL="540000" indent="-162000" algn="l" rtl="0" eaLnBrk="0" fontAlgn="base" hangingPunct="0">
              <a:spcBef>
                <a:spcPts val="75"/>
              </a:spcBef>
              <a:spcAft>
                <a:spcPts val="225"/>
              </a:spcAft>
              <a:buClr>
                <a:srgbClr val="FF9900"/>
              </a:buClr>
              <a:buSzPct val="9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675000" indent="-162000" algn="l" rtl="0" eaLnBrk="0" fontAlgn="base" hangingPunct="0">
              <a:spcBef>
                <a:spcPts val="75"/>
              </a:spcBef>
              <a:spcAft>
                <a:spcPts val="225"/>
              </a:spcAft>
              <a:buClr>
                <a:srgbClr val="FF9900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810000" indent="-162000" algn="l" rtl="0" eaLnBrk="0" fontAlgn="base" hangingPunct="0">
              <a:spcBef>
                <a:spcPts val="75"/>
              </a:spcBef>
              <a:spcAft>
                <a:spcPts val="225"/>
              </a:spcAft>
              <a:buClr>
                <a:srgbClr val="FF9900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CC6600"/>
              </a:buClr>
              <a:buSzPct val="35000"/>
              <a:buFont typeface="Monotype Sorts" pitchFamily="2" charset="2"/>
              <a:buChar char="l"/>
              <a:defRPr sz="1800">
                <a:solidFill>
                  <a:srgbClr val="0F0070"/>
                </a:solidFill>
                <a:latin typeface="+mn-lt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CC6600"/>
              </a:buClr>
              <a:buSzPct val="35000"/>
              <a:buFont typeface="Monotype Sorts" pitchFamily="2" charset="2"/>
              <a:buChar char="l"/>
              <a:defRPr sz="1800">
                <a:solidFill>
                  <a:srgbClr val="0F0070"/>
                </a:solidFill>
                <a:latin typeface="+mn-lt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CC6600"/>
              </a:buClr>
              <a:buSzPct val="35000"/>
              <a:buFont typeface="Monotype Sorts" pitchFamily="2" charset="2"/>
              <a:buChar char="l"/>
              <a:defRPr sz="1800">
                <a:solidFill>
                  <a:srgbClr val="0F0070"/>
                </a:solidFill>
                <a:latin typeface="+mn-lt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ct val="70000"/>
              </a:spcBef>
              <a:spcAft>
                <a:spcPct val="0"/>
              </a:spcAft>
              <a:buClr>
                <a:srgbClr val="CC6600"/>
              </a:buClr>
              <a:buSzPct val="35000"/>
              <a:buFont typeface="Monotype Sorts" pitchFamily="2" charset="2"/>
              <a:buChar char="l"/>
              <a:defRPr sz="1800">
                <a:solidFill>
                  <a:srgbClr val="0F0070"/>
                </a:solidFill>
                <a:latin typeface="+mn-lt"/>
              </a:defRPr>
            </a:lvl9pPr>
          </a:lstStyle>
          <a:p>
            <a:pPr lvl="1">
              <a:defRPr/>
            </a:pPr>
            <a:r>
              <a:rPr lang="en-NZ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Regional development</a:t>
            </a:r>
          </a:p>
          <a:p>
            <a:pPr lvl="2">
              <a:defRPr/>
            </a:pPr>
            <a:r>
              <a:rPr lang="en-NZ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1Billion trees</a:t>
            </a:r>
          </a:p>
          <a:p>
            <a:pPr lvl="1">
              <a:defRPr/>
            </a:pPr>
            <a:r>
              <a:rPr lang="en-NZ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Shift in Transport priorities</a:t>
            </a:r>
          </a:p>
          <a:p>
            <a:pPr lvl="2">
              <a:defRPr/>
            </a:pPr>
            <a:r>
              <a:rPr lang="en-NZ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Mode shift to rail, public transport, walking</a:t>
            </a:r>
          </a:p>
          <a:p>
            <a:pPr lvl="1">
              <a:defRPr/>
            </a:pPr>
            <a:r>
              <a:rPr lang="en-NZ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New zero emissions target for 2050</a:t>
            </a:r>
          </a:p>
          <a:p>
            <a:pPr lvl="1">
              <a:defRPr/>
            </a:pPr>
            <a:r>
              <a:rPr lang="en-NZ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Establishment of an Interim Climate Change Committee</a:t>
            </a:r>
          </a:p>
          <a:p>
            <a:pPr lvl="2">
              <a:defRPr/>
            </a:pPr>
            <a:r>
              <a:rPr lang="en-NZ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National Climate Change Risk Assessment Framework</a:t>
            </a:r>
          </a:p>
          <a:p>
            <a:pPr lvl="2">
              <a:defRPr/>
            </a:pPr>
            <a:r>
              <a:rPr lang="en-NZ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National Adaptation Plan</a:t>
            </a:r>
          </a:p>
          <a:p>
            <a:pPr lvl="2">
              <a:defRPr/>
            </a:pPr>
            <a:r>
              <a:rPr lang="en-NZ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Roadmap of 5 yearly carbon budgets</a:t>
            </a:r>
          </a:p>
          <a:p>
            <a:pPr lvl="2">
              <a:defRPr/>
            </a:pPr>
            <a:r>
              <a:rPr lang="en-NZ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ETS review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16632"/>
            <a:ext cx="2088232" cy="2953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482" y="133212"/>
            <a:ext cx="2056472" cy="2937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00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ETS – NZ Emission Unit price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36" y="3645024"/>
            <a:ext cx="2736304" cy="1224136"/>
          </a:xfrm>
        </p:spPr>
        <p:txBody>
          <a:bodyPr/>
          <a:lstStyle/>
          <a:p>
            <a:pPr marL="0" indent="0">
              <a:buNone/>
            </a:pPr>
            <a:r>
              <a:rPr lang="en-NZ" altLang="en-US" sz="3200" spc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30 </a:t>
            </a:r>
            <a:r>
              <a:rPr lang="en-NZ" altLang="en-US" sz="3200" spc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July 2019 </a:t>
            </a:r>
            <a:r>
              <a:rPr lang="en-NZ" altLang="en-US" sz="3200" spc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$ 23.50</a:t>
            </a:r>
            <a:endParaRPr lang="en-NZ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2132856"/>
            <a:ext cx="96243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4025" y="836613"/>
            <a:ext cx="11283950" cy="1143000"/>
          </a:xfrm>
        </p:spPr>
        <p:txBody>
          <a:bodyPr/>
          <a:lstStyle/>
          <a:p>
            <a:r>
              <a:rPr lang="en-US" altLang="en-US" dirty="0" smtClean="0"/>
              <a:t>Climate </a:t>
            </a:r>
            <a:r>
              <a:rPr lang="en-US" altLang="en-US" dirty="0"/>
              <a:t>Change Responses:</a:t>
            </a:r>
            <a:br>
              <a:rPr lang="en-US" altLang="en-US" dirty="0"/>
            </a:br>
            <a:r>
              <a:rPr lang="en-US" altLang="en-US" dirty="0"/>
              <a:t>Mitigation or Adaptation or </a:t>
            </a:r>
            <a:r>
              <a:rPr lang="en-US" altLang="en-US" dirty="0" smtClean="0"/>
              <a:t>both?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5400" y="3212976"/>
            <a:ext cx="7107486" cy="2016224"/>
          </a:xfrm>
        </p:spPr>
        <p:txBody>
          <a:bodyPr/>
          <a:lstStyle/>
          <a:p>
            <a:pPr marL="287338" lvl="0" indent="-250825">
              <a:buClr>
                <a:srgbClr val="FF9900"/>
              </a:buClr>
              <a:buNone/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“Climate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mitigation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is about carbon emissions, climate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adaptation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is about water” </a:t>
            </a:r>
          </a:p>
          <a:p>
            <a:pPr marL="0" indent="0" algn="r">
              <a:buNone/>
              <a:defRPr/>
            </a:pPr>
            <a:r>
              <a:rPr lang="en-NZ" sz="1800" dirty="0"/>
              <a:t>14 January 2016</a:t>
            </a:r>
          </a:p>
          <a:p>
            <a:pPr marL="0" indent="0" algn="r">
              <a:buNone/>
              <a:defRPr/>
            </a:pPr>
            <a:endParaRPr lang="en-N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288" y="2636912"/>
            <a:ext cx="3164098" cy="3164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C:\Users\ChristineM\Desktop\Blair ROADMAP\6015 - Climate change diagram_Regional activities_UPDATE2019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7589" r="5330" b="30932"/>
          <a:stretch/>
        </p:blipFill>
        <p:spPr bwMode="auto">
          <a:xfrm>
            <a:off x="767408" y="116632"/>
            <a:ext cx="10225136" cy="672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407787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7097" y="548680"/>
            <a:ext cx="11283950" cy="1143000"/>
          </a:xfrm>
        </p:spPr>
        <p:txBody>
          <a:bodyPr/>
          <a:lstStyle/>
          <a:p>
            <a:r>
              <a:rPr lang="en-US" altLang="en-US" dirty="0" smtClean="0"/>
              <a:t>Adaptation as a transition – starting </a:t>
            </a:r>
            <a:r>
              <a:rPr lang="en-US" altLang="en-US" smtClean="0"/>
              <a:t>now  - Forever</a:t>
            </a:r>
            <a:endParaRPr lang="en-US" alt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5775" y="2359025"/>
            <a:ext cx="11283950" cy="4465638"/>
          </a:xfrm>
        </p:spPr>
        <p:txBody>
          <a:bodyPr/>
          <a:lstStyle/>
          <a:p>
            <a:pPr marL="0" indent="0">
              <a:buNone/>
              <a:defRPr/>
            </a:pPr>
            <a:endParaRPr lang="en-N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7" y="2564904"/>
            <a:ext cx="12134903" cy="4112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2641 - WRC presentation TEMPLATE">
  <a:themeElements>
    <a:clrScheme name="WRC colours">
      <a:dk1>
        <a:srgbClr val="006666"/>
      </a:dk1>
      <a:lt1>
        <a:sysClr val="window" lastClr="FFFFFF"/>
      </a:lt1>
      <a:dk2>
        <a:srgbClr val="00549E"/>
      </a:dk2>
      <a:lt2>
        <a:srgbClr val="F2F2F2"/>
      </a:lt2>
      <a:accent1>
        <a:srgbClr val="446581"/>
      </a:accent1>
      <a:accent2>
        <a:srgbClr val="D0D956"/>
      </a:accent2>
      <a:accent3>
        <a:srgbClr val="476533"/>
      </a:accent3>
      <a:accent4>
        <a:srgbClr val="5A4F45"/>
      </a:accent4>
      <a:accent5>
        <a:srgbClr val="4CA1D2"/>
      </a:accent5>
      <a:accent6>
        <a:srgbClr val="E4A11B"/>
      </a:accent6>
      <a:hlink>
        <a:srgbClr val="E45726"/>
      </a:hlink>
      <a:folHlink>
        <a:srgbClr val="BE1E2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N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N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EO presentation to H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O presentation to H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O presentation to H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O presentation to H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O presentation to H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O presentation to H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O presentation to H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4403</TotalTime>
  <Words>765</Words>
  <Application>Microsoft Office PowerPoint</Application>
  <PresentationFormat>Widescreen</PresentationFormat>
  <Paragraphs>145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</vt:lpstr>
      <vt:lpstr>Calibri</vt:lpstr>
      <vt:lpstr>Monotype Sorts</vt:lpstr>
      <vt:lpstr>Symbol</vt:lpstr>
      <vt:lpstr>Times New Roman</vt:lpstr>
      <vt:lpstr>S2641 - WRC presentation TEMPLATE</vt:lpstr>
      <vt:lpstr>PowerPoint Presentation</vt:lpstr>
      <vt:lpstr>PowerPoint Presentation</vt:lpstr>
      <vt:lpstr>National and regional emissions</vt:lpstr>
      <vt:lpstr>Climate change projections and impacts</vt:lpstr>
      <vt:lpstr>Government Directions</vt:lpstr>
      <vt:lpstr>ETS – NZ Emission Unit price</vt:lpstr>
      <vt:lpstr>Climate Change Responses: Mitigation or Adaptation or both?</vt:lpstr>
      <vt:lpstr>PowerPoint Presentation</vt:lpstr>
      <vt:lpstr>Adaptation as a transition – starting now  - Forever</vt:lpstr>
      <vt:lpstr>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Carbon sequestration: Right tree, Right place, Right purpose</vt:lpstr>
      <vt:lpstr>Opportunities</vt:lpstr>
      <vt:lpstr>PowerPoint Presentation</vt:lpstr>
      <vt:lpstr>PowerPoint Presentation</vt:lpstr>
      <vt:lpstr>PowerPoint Presentation</vt:lpstr>
      <vt:lpstr>Waikato region –carbon sequestration opportunities using natives</vt:lpstr>
      <vt:lpstr>Way Forward</vt:lpstr>
      <vt:lpstr>Influences and Responses</vt:lpstr>
      <vt:lpstr>PowerPoint Presentation</vt:lpstr>
      <vt:lpstr>PowerPoint Presentation</vt:lpstr>
    </vt:vector>
  </TitlesOfParts>
  <Company>Environment Waikato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MarkDo</dc:creator>
  <cp:lastModifiedBy>Jo Demler</cp:lastModifiedBy>
  <cp:revision>272</cp:revision>
  <cp:lastPrinted>2019-07-30T00:56:45Z</cp:lastPrinted>
  <dcterms:created xsi:type="dcterms:W3CDTF">2016-01-18T22:37:52Z</dcterms:created>
  <dcterms:modified xsi:type="dcterms:W3CDTF">2019-08-15T20:52:51Z</dcterms:modified>
</cp:coreProperties>
</file>